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2"/>
    <p:sldId id="257" r:id="rId23"/>
    <p:sldId id="258" r:id="rId24"/>
    <p:sldId id="259" r:id="rId25"/>
    <p:sldId id="260" r:id="rId26"/>
    <p:sldId id="261" r:id="rId27"/>
    <p:sldId id="262" r:id="rId28"/>
    <p:sldId id="263" r:id="rId29"/>
    <p:sldId id="264" r:id="rId30"/>
    <p:sldId id="265" r:id="rId31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DM Sans" charset="1" panose="00000000000000000000"/>
      <p:regular r:id="rId10"/>
    </p:embeddedFont>
    <p:embeddedFont>
      <p:font typeface="DM Sans Bold" charset="1" panose="00000000000000000000"/>
      <p:regular r:id="rId11"/>
    </p:embeddedFont>
    <p:embeddedFont>
      <p:font typeface="DM Sans Italics" charset="1" panose="00000000000000000000"/>
      <p:regular r:id="rId12"/>
    </p:embeddedFont>
    <p:embeddedFont>
      <p:font typeface="DM Sans Bold Italics" charset="1" panose="00000000000000000000"/>
      <p:regular r:id="rId13"/>
    </p:embeddedFont>
    <p:embeddedFont>
      <p:font typeface="Open Sans" charset="1" panose="020B0606030504020204"/>
      <p:regular r:id="rId14"/>
    </p:embeddedFont>
    <p:embeddedFont>
      <p:font typeface="Open Sans Bold" charset="1" panose="020B0806030504020204"/>
      <p:regular r:id="rId15"/>
    </p:embeddedFont>
    <p:embeddedFont>
      <p:font typeface="Open Sans Italics" charset="1" panose="020B0606030504020204"/>
      <p:regular r:id="rId16"/>
    </p:embeddedFont>
    <p:embeddedFont>
      <p:font typeface="Open Sans Bold Italics" charset="1" panose="020B0806030504020204"/>
      <p:regular r:id="rId17"/>
    </p:embeddedFont>
    <p:embeddedFont>
      <p:font typeface="Open Sans Light" charset="1" panose="020B0306030504020204"/>
      <p:regular r:id="rId18"/>
    </p:embeddedFont>
    <p:embeddedFont>
      <p:font typeface="Open Sans Light Italics" charset="1" panose="020B0306030504020204"/>
      <p:regular r:id="rId19"/>
    </p:embeddedFont>
    <p:embeddedFont>
      <p:font typeface="Open Sans Ultra-Bold" charset="1" panose="00000000000000000000"/>
      <p:regular r:id="rId20"/>
    </p:embeddedFont>
    <p:embeddedFont>
      <p:font typeface="Open Sans Ultra-Bold Italics" charset="1" panose="0000000000000000000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slides/slide1.xml" Type="http://schemas.openxmlformats.org/officeDocument/2006/relationships/slide"/><Relationship Id="rId23" Target="slides/slide2.xml" Type="http://schemas.openxmlformats.org/officeDocument/2006/relationships/slide"/><Relationship Id="rId24" Target="slides/slide3.xml" Type="http://schemas.openxmlformats.org/officeDocument/2006/relationships/slide"/><Relationship Id="rId25" Target="slides/slide4.xml" Type="http://schemas.openxmlformats.org/officeDocument/2006/relationships/slide"/><Relationship Id="rId26" Target="slides/slide5.xml" Type="http://schemas.openxmlformats.org/officeDocument/2006/relationships/slide"/><Relationship Id="rId27" Target="slides/slide6.xml" Type="http://schemas.openxmlformats.org/officeDocument/2006/relationships/slide"/><Relationship Id="rId28" Target="slides/slide7.xml" Type="http://schemas.openxmlformats.org/officeDocument/2006/relationships/slide"/><Relationship Id="rId29" Target="slides/slide8.xml" Type="http://schemas.openxmlformats.org/officeDocument/2006/relationships/slide"/><Relationship Id="rId3" Target="viewProps.xml" Type="http://schemas.openxmlformats.org/officeDocument/2006/relationships/viewProps"/><Relationship Id="rId30" Target="slides/slide9.xml" Type="http://schemas.openxmlformats.org/officeDocument/2006/relationships/slide"/><Relationship Id="rId31" Target="slides/slide10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22.png" Type="http://schemas.openxmlformats.org/officeDocument/2006/relationships/image"/><Relationship Id="rId4" Target="../media/image23.sv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12.jpe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png" Type="http://schemas.openxmlformats.org/officeDocument/2006/relationships/image"/><Relationship Id="rId4" Target="../media/image15.sv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6.png" Type="http://schemas.openxmlformats.org/officeDocument/2006/relationships/image"/><Relationship Id="rId4" Target="../media/image17.png" Type="http://schemas.openxmlformats.org/officeDocument/2006/relationships/image"/><Relationship Id="rId5" Target="../media/image18.png" Type="http://schemas.openxmlformats.org/officeDocument/2006/relationships/image"/><Relationship Id="rId6" Target="../media/image19.sv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20.png" Type="http://schemas.openxmlformats.org/officeDocument/2006/relationships/image"/><Relationship Id="rId4" Target="../media/image21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B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-4319139">
            <a:off x="1717312" y="-2532663"/>
            <a:ext cx="14853376" cy="15352326"/>
          </a:xfrm>
          <a:custGeom>
            <a:avLst/>
            <a:gdLst/>
            <a:ahLst/>
            <a:cxnLst/>
            <a:rect r="r" b="b" t="t" l="l"/>
            <a:pathLst>
              <a:path h="15352326" w="14853376">
                <a:moveTo>
                  <a:pt x="14853376" y="0"/>
                </a:moveTo>
                <a:lnTo>
                  <a:pt x="0" y="0"/>
                </a:lnTo>
                <a:lnTo>
                  <a:pt x="0" y="15352326"/>
                </a:lnTo>
                <a:lnTo>
                  <a:pt x="14853376" y="15352326"/>
                </a:lnTo>
                <a:lnTo>
                  <a:pt x="14853376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rot="1008">
            <a:off x="1028700" y="7129449"/>
            <a:ext cx="16230601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1028699" y="2773023"/>
            <a:ext cx="14540532" cy="3057519"/>
            <a:chOff x="0" y="0"/>
            <a:chExt cx="19387375" cy="4076692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-9525"/>
              <a:ext cx="19387375" cy="28543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6800"/>
                </a:lnSpc>
              </a:pPr>
              <a:r>
                <a:rPr lang="en-US" sz="14000">
                  <a:solidFill>
                    <a:srgbClr val="000000"/>
                  </a:solidFill>
                  <a:latin typeface="DM Sans Bold"/>
                </a:rPr>
                <a:t>Python &amp; Java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3400417"/>
              <a:ext cx="19387375" cy="6762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>
                  <a:solidFill>
                    <a:srgbClr val="000000"/>
                  </a:solidFill>
                  <a:latin typeface="DM Sans"/>
                </a:rPr>
                <a:t>Trabajo práctico N° 1</a:t>
              </a: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028700" y="8098155"/>
            <a:ext cx="2260108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DM Sans Bold"/>
              </a:rPr>
              <a:t>Tobias Viale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028699" y="1028700"/>
            <a:ext cx="4836602" cy="447798"/>
            <a:chOff x="0" y="0"/>
            <a:chExt cx="6448803" cy="597065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1026394" y="49824"/>
              <a:ext cx="5422409" cy="4497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800"/>
                </a:lnSpc>
              </a:pPr>
              <a:r>
                <a:rPr lang="en-US" sz="2000" spc="40">
                  <a:solidFill>
                    <a:srgbClr val="000000"/>
                  </a:solidFill>
                  <a:latin typeface="DM Sans Bold"/>
                </a:rPr>
                <a:t>UTN FRBA</a:t>
              </a:r>
            </a:p>
          </p:txBody>
        </p: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586209" cy="597065"/>
            </a:xfrm>
            <a:custGeom>
              <a:avLst/>
              <a:gdLst/>
              <a:ahLst/>
              <a:cxnLst/>
              <a:rect r="r" b="b" t="t" l="l"/>
              <a:pathLst>
                <a:path h="597065" w="586209">
                  <a:moveTo>
                    <a:pt x="0" y="0"/>
                  </a:moveTo>
                  <a:lnTo>
                    <a:pt x="586209" y="0"/>
                  </a:lnTo>
                  <a:lnTo>
                    <a:pt x="586209" y="597065"/>
                  </a:lnTo>
                  <a:lnTo>
                    <a:pt x="0" y="5970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1028699" y="8555355"/>
            <a:ext cx="2854970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DM Sans Bold"/>
              </a:rPr>
              <a:t>Javier Capristo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583285" y="8555355"/>
            <a:ext cx="3043731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DM Sans Bold"/>
              </a:rPr>
              <a:t> Román De Vita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583285" y="8098155"/>
            <a:ext cx="2742151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DM Sans Bold"/>
              </a:rPr>
              <a:t>Natalia Lembo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001219" y="8098155"/>
            <a:ext cx="2957532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DM Sans Bold"/>
              </a:rPr>
              <a:t>Juan Cruz Neira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B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4780159">
            <a:off x="3508849" y="-1511900"/>
            <a:ext cx="15529570" cy="15335451"/>
          </a:xfrm>
          <a:custGeom>
            <a:avLst/>
            <a:gdLst/>
            <a:ahLst/>
            <a:cxnLst/>
            <a:rect r="r" b="b" t="t" l="l"/>
            <a:pathLst>
              <a:path h="15335451" w="15529570">
                <a:moveTo>
                  <a:pt x="0" y="0"/>
                </a:moveTo>
                <a:lnTo>
                  <a:pt x="15529571" y="0"/>
                </a:lnTo>
                <a:lnTo>
                  <a:pt x="15529571" y="15335450"/>
                </a:lnTo>
                <a:lnTo>
                  <a:pt x="0" y="153354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480133" y="1755934"/>
            <a:ext cx="10183108" cy="138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800"/>
              </a:lnSpc>
              <a:spcBef>
                <a:spcPct val="0"/>
              </a:spcBef>
            </a:pPr>
            <a:r>
              <a:rPr lang="en-US" sz="9000">
                <a:solidFill>
                  <a:srgbClr val="000000"/>
                </a:solidFill>
                <a:latin typeface="DM Sans Bold"/>
              </a:rPr>
              <a:t>Q&amp;A y Repaso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4450936"/>
            <a:ext cx="14376385" cy="28879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12468" indent="-356234" lvl="1">
              <a:lnSpc>
                <a:spcPts val="4619"/>
              </a:lnSpc>
              <a:buFont typeface="Arial"/>
              <a:buChar char="•"/>
            </a:pPr>
            <a:r>
              <a:rPr lang="en-US" sz="3299">
                <a:solidFill>
                  <a:srgbClr val="000000"/>
                </a:solidFill>
                <a:latin typeface="DM Sans"/>
              </a:rPr>
              <a:t>Entonces Java un lenguaje compilado y Python es interpretado? </a:t>
            </a:r>
          </a:p>
          <a:p>
            <a:pPr marL="712468" indent="-356234" lvl="1">
              <a:lnSpc>
                <a:spcPts val="4619"/>
              </a:lnSpc>
              <a:buFont typeface="Arial"/>
              <a:buChar char="•"/>
            </a:pPr>
            <a:r>
              <a:rPr lang="en-US" sz="3299">
                <a:solidFill>
                  <a:srgbClr val="000000"/>
                </a:solidFill>
                <a:latin typeface="DM Sans"/>
              </a:rPr>
              <a:t>En el benchmark, cuál fue el lenguaje mas rápido en ejecutarse?</a:t>
            </a:r>
          </a:p>
          <a:p>
            <a:pPr marL="712468" indent="-356234" lvl="1">
              <a:lnSpc>
                <a:spcPts val="4619"/>
              </a:lnSpc>
              <a:buFont typeface="Arial"/>
              <a:buChar char="•"/>
            </a:pPr>
            <a:r>
              <a:rPr lang="en-US" sz="3299">
                <a:solidFill>
                  <a:srgbClr val="000000"/>
                </a:solidFill>
                <a:latin typeface="DM Sans"/>
              </a:rPr>
              <a:t>Por qué un desarrollador elegiría Python para desarrollar una aplicación?</a:t>
            </a:r>
          </a:p>
          <a:p>
            <a:pPr marL="712468" indent="-356234" lvl="1">
              <a:lnSpc>
                <a:spcPts val="4619"/>
              </a:lnSpc>
              <a:buFont typeface="Arial"/>
              <a:buChar char="•"/>
            </a:pPr>
            <a:r>
              <a:rPr lang="en-US" sz="3299">
                <a:solidFill>
                  <a:srgbClr val="000000"/>
                </a:solidFill>
                <a:latin typeface="DM Sans"/>
              </a:rPr>
              <a:t>A que paradigma pertenecen ambos lenguajes?</a:t>
            </a:r>
          </a:p>
        </p:txBody>
      </p:sp>
      <p:sp>
        <p:nvSpPr>
          <p:cNvPr name="AutoShape 5" id="5"/>
          <p:cNvSpPr/>
          <p:nvPr/>
        </p:nvSpPr>
        <p:spPr>
          <a:xfrm flipV="true">
            <a:off x="1326291" y="3316177"/>
            <a:ext cx="13512888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" id="6"/>
          <p:cNvSpPr txBox="true"/>
          <p:nvPr/>
        </p:nvSpPr>
        <p:spPr>
          <a:xfrm rot="0">
            <a:off x="14074096" y="720142"/>
            <a:ext cx="2805564" cy="406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249"/>
              </a:lnSpc>
            </a:pPr>
            <a:r>
              <a:rPr lang="en-US" sz="2499" u="sng">
                <a:solidFill>
                  <a:srgbClr val="000000"/>
                </a:solidFill>
                <a:latin typeface="DM Sans"/>
              </a:rPr>
              <a:t>Despejando dudas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7004495" y="582132"/>
            <a:ext cx="819806" cy="710995"/>
          </a:xfrm>
          <a:custGeom>
            <a:avLst/>
            <a:gdLst/>
            <a:ahLst/>
            <a:cxnLst/>
            <a:rect r="r" b="b" t="t" l="l"/>
            <a:pathLst>
              <a:path h="710995" w="819806">
                <a:moveTo>
                  <a:pt x="0" y="0"/>
                </a:moveTo>
                <a:lnTo>
                  <a:pt x="819806" y="0"/>
                </a:lnTo>
                <a:lnTo>
                  <a:pt x="819806" y="710995"/>
                </a:lnTo>
                <a:lnTo>
                  <a:pt x="0" y="71099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B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892951" y="-1087728"/>
            <a:ext cx="8291788" cy="8229600"/>
          </a:xfrm>
          <a:custGeom>
            <a:avLst/>
            <a:gdLst/>
            <a:ahLst/>
            <a:cxnLst/>
            <a:rect r="r" b="b" t="t" l="l"/>
            <a:pathLst>
              <a:path h="8229600" w="8291788">
                <a:moveTo>
                  <a:pt x="0" y="0"/>
                </a:moveTo>
                <a:lnTo>
                  <a:pt x="8291789" y="0"/>
                </a:lnTo>
                <a:lnTo>
                  <a:pt x="829178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352127" y="1962522"/>
            <a:ext cx="13583746" cy="138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800"/>
              </a:lnSpc>
              <a:spcBef>
                <a:spcPct val="0"/>
              </a:spcBef>
            </a:pPr>
            <a:r>
              <a:rPr lang="en-US" sz="9000">
                <a:solidFill>
                  <a:srgbClr val="000000"/>
                </a:solidFill>
                <a:latin typeface="DM Sans Bold"/>
              </a:rPr>
              <a:t>Tabla de Contenidos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481367" y="4508057"/>
            <a:ext cx="6495364" cy="2369934"/>
            <a:chOff x="0" y="0"/>
            <a:chExt cx="8660485" cy="3159912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-66675"/>
              <a:ext cx="8660485" cy="13874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647700" indent="-323850" lvl="1">
                <a:lnSpc>
                  <a:spcPts val="4200"/>
                </a:lnSpc>
                <a:buFont typeface="Arial"/>
                <a:buChar char="•"/>
              </a:pPr>
              <a:r>
                <a:rPr lang="en-US" sz="3000">
                  <a:solidFill>
                    <a:srgbClr val="000000"/>
                  </a:solidFill>
                  <a:latin typeface="DM Sans"/>
                </a:rPr>
                <a:t>Características de Python  y su contexto histórico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1564081"/>
              <a:ext cx="8660485" cy="6762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647700" indent="-323850" lvl="1">
                <a:lnSpc>
                  <a:spcPts val="4200"/>
                </a:lnSpc>
                <a:buFont typeface="Arial"/>
                <a:buChar char="•"/>
              </a:pPr>
              <a:r>
                <a:rPr lang="en-US" sz="3000">
                  <a:solidFill>
                    <a:srgbClr val="000000"/>
                  </a:solidFill>
                  <a:latin typeface="DM Sans"/>
                </a:rPr>
                <a:t>Java características y su historia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2483637"/>
              <a:ext cx="8660485" cy="6762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647700" indent="-323850" lvl="1">
                <a:lnSpc>
                  <a:spcPts val="4200"/>
                </a:lnSpc>
                <a:buFont typeface="Arial"/>
                <a:buChar char="•"/>
              </a:pPr>
              <a:r>
                <a:rPr lang="en-US" sz="3000">
                  <a:solidFill>
                    <a:srgbClr val="000000"/>
                  </a:solidFill>
                  <a:latin typeface="DM Sans"/>
                </a:rPr>
                <a:t>Introducción a los benchmarks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8516125" y="5119591"/>
            <a:ext cx="6753653" cy="1146867"/>
            <a:chOff x="0" y="0"/>
            <a:chExt cx="9004870" cy="1529156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852881"/>
              <a:ext cx="9004870" cy="6762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647700" indent="-323850" lvl="1">
                <a:lnSpc>
                  <a:spcPts val="4200"/>
                </a:lnSpc>
                <a:buFont typeface="Arial"/>
                <a:buChar char="•"/>
              </a:pPr>
              <a:r>
                <a:rPr lang="en-US" sz="3000">
                  <a:solidFill>
                    <a:srgbClr val="000000"/>
                  </a:solidFill>
                  <a:latin typeface="DM Sans"/>
                </a:rPr>
                <a:t>Q&amp;A repaso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-66675"/>
              <a:ext cx="9004870" cy="6762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647700" indent="-323850" lvl="1">
                <a:lnSpc>
                  <a:spcPts val="4200"/>
                </a:lnSpc>
                <a:buFont typeface="Arial"/>
                <a:buChar char="•"/>
              </a:pPr>
              <a:r>
                <a:rPr lang="en-US" sz="3000">
                  <a:solidFill>
                    <a:srgbClr val="000000"/>
                  </a:solidFill>
                  <a:latin typeface="DM Sans"/>
                </a:rPr>
                <a:t>Resultados obtenidos y su análisis </a:t>
              </a:r>
            </a:p>
          </p:txBody>
        </p:sp>
      </p:grpSp>
      <p:sp>
        <p:nvSpPr>
          <p:cNvPr name="AutoShape 11" id="11"/>
          <p:cNvSpPr/>
          <p:nvPr/>
        </p:nvSpPr>
        <p:spPr>
          <a:xfrm rot="0">
            <a:off x="1409573" y="3629073"/>
            <a:ext cx="15115652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1481367" y="2211839"/>
            <a:ext cx="601706" cy="892017"/>
          </a:xfrm>
          <a:custGeom>
            <a:avLst/>
            <a:gdLst/>
            <a:ahLst/>
            <a:cxnLst/>
            <a:rect r="r" b="b" t="t" l="l"/>
            <a:pathLst>
              <a:path h="892017" w="601706">
                <a:moveTo>
                  <a:pt x="0" y="0"/>
                </a:moveTo>
                <a:lnTo>
                  <a:pt x="601706" y="0"/>
                </a:lnTo>
                <a:lnTo>
                  <a:pt x="601706" y="892016"/>
                </a:lnTo>
                <a:lnTo>
                  <a:pt x="0" y="89201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B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4780159">
            <a:off x="12267679" y="1139300"/>
            <a:ext cx="15529570" cy="15335451"/>
          </a:xfrm>
          <a:custGeom>
            <a:avLst/>
            <a:gdLst/>
            <a:ahLst/>
            <a:cxnLst/>
            <a:rect r="r" b="b" t="t" l="l"/>
            <a:pathLst>
              <a:path h="15335451" w="15529570">
                <a:moveTo>
                  <a:pt x="0" y="0"/>
                </a:moveTo>
                <a:lnTo>
                  <a:pt x="15529571" y="0"/>
                </a:lnTo>
                <a:lnTo>
                  <a:pt x="15529571" y="15335451"/>
                </a:lnTo>
                <a:lnTo>
                  <a:pt x="0" y="1533545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125701" y="922580"/>
            <a:ext cx="11748623" cy="1019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072"/>
              </a:lnSpc>
              <a:spcBef>
                <a:spcPct val="0"/>
              </a:spcBef>
            </a:pPr>
            <a:r>
              <a:rPr lang="en-US" sz="6727">
                <a:solidFill>
                  <a:srgbClr val="000000"/>
                </a:solidFill>
                <a:latin typeface="DM Sans Bold"/>
              </a:rPr>
              <a:t>Python - Contexto Histórico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443801" y="3403616"/>
            <a:ext cx="15400397" cy="36917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62608" indent="-381304" lvl="1">
              <a:lnSpc>
                <a:spcPts val="4945"/>
              </a:lnSpc>
              <a:buFont typeface="Arial"/>
              <a:buChar char="•"/>
            </a:pPr>
            <a:r>
              <a:rPr lang="en-US" sz="3532">
                <a:solidFill>
                  <a:srgbClr val="000000"/>
                </a:solidFill>
                <a:latin typeface="DM Sans"/>
              </a:rPr>
              <a:t>Creado por Guido Van Rossum.</a:t>
            </a:r>
          </a:p>
          <a:p>
            <a:pPr marL="762608" indent="-381304" lvl="1">
              <a:lnSpc>
                <a:spcPts val="4945"/>
              </a:lnSpc>
              <a:buFont typeface="Arial"/>
              <a:buChar char="•"/>
            </a:pPr>
            <a:r>
              <a:rPr lang="en-US" sz="3532">
                <a:solidFill>
                  <a:srgbClr val="000000"/>
                </a:solidFill>
                <a:latin typeface="DM Sans"/>
              </a:rPr>
              <a:t>Se comenzó a desarrollar a fines de los 80 y se lanzó su primera versión 0.9.0 en febrero de 1991.</a:t>
            </a:r>
          </a:p>
          <a:p>
            <a:pPr marL="762608" indent="-381304" lvl="1">
              <a:lnSpc>
                <a:spcPts val="4945"/>
              </a:lnSpc>
              <a:buFont typeface="Arial"/>
              <a:buChar char="•"/>
            </a:pPr>
            <a:r>
              <a:rPr lang="en-US" sz="3532">
                <a:solidFill>
                  <a:srgbClr val="000000"/>
                </a:solidFill>
                <a:latin typeface="DM Sans"/>
              </a:rPr>
              <a:t>Diseñado para ser un lenguaje orientado a objetos.</a:t>
            </a:r>
          </a:p>
          <a:p>
            <a:pPr marL="762608" indent="-381304" lvl="1">
              <a:lnSpc>
                <a:spcPts val="4945"/>
              </a:lnSpc>
              <a:buFont typeface="Arial"/>
              <a:buChar char="•"/>
            </a:pPr>
            <a:r>
              <a:rPr lang="en-US" sz="3532">
                <a:solidFill>
                  <a:srgbClr val="000000"/>
                </a:solidFill>
                <a:latin typeface="DM Sans"/>
              </a:rPr>
              <a:t>No es el lenguaje más rápido del mercado pero su productividad y su facilidad de uso lo hacen mucho más atractivo para el desarrollador.</a:t>
            </a:r>
          </a:p>
        </p:txBody>
      </p:sp>
      <p:sp>
        <p:nvSpPr>
          <p:cNvPr name="AutoShape 5" id="5"/>
          <p:cNvSpPr/>
          <p:nvPr/>
        </p:nvSpPr>
        <p:spPr>
          <a:xfrm flipV="true">
            <a:off x="1956751" y="2048597"/>
            <a:ext cx="13144301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3974855" y="1100494"/>
            <a:ext cx="748848" cy="748848"/>
          </a:xfrm>
          <a:custGeom>
            <a:avLst/>
            <a:gdLst/>
            <a:ahLst/>
            <a:cxnLst/>
            <a:rect r="r" b="b" t="t" l="l"/>
            <a:pathLst>
              <a:path h="748848" w="748848">
                <a:moveTo>
                  <a:pt x="0" y="0"/>
                </a:moveTo>
                <a:lnTo>
                  <a:pt x="748848" y="0"/>
                </a:lnTo>
                <a:lnTo>
                  <a:pt x="748848" y="748847"/>
                </a:lnTo>
                <a:lnTo>
                  <a:pt x="0" y="7488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B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4780159">
            <a:off x="-4008976" y="-5999044"/>
            <a:ext cx="15529570" cy="15335451"/>
          </a:xfrm>
          <a:custGeom>
            <a:avLst/>
            <a:gdLst/>
            <a:ahLst/>
            <a:cxnLst/>
            <a:rect r="r" b="b" t="t" l="l"/>
            <a:pathLst>
              <a:path h="15335451" w="15529570">
                <a:moveTo>
                  <a:pt x="0" y="0"/>
                </a:moveTo>
                <a:lnTo>
                  <a:pt x="15529571" y="0"/>
                </a:lnTo>
                <a:lnTo>
                  <a:pt x="15529571" y="15335451"/>
                </a:lnTo>
                <a:lnTo>
                  <a:pt x="0" y="1533545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974355" y="1028700"/>
            <a:ext cx="16230600" cy="1019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072"/>
              </a:lnSpc>
              <a:spcBef>
                <a:spcPct val="0"/>
              </a:spcBef>
            </a:pPr>
            <a:r>
              <a:rPr lang="en-US" sz="6727">
                <a:solidFill>
                  <a:srgbClr val="000000"/>
                </a:solidFill>
                <a:latin typeface="DM Sans Bold"/>
              </a:rPr>
              <a:t>Principales Características de Python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3949850"/>
            <a:ext cx="7089744" cy="30725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62608" indent="-381304" lvl="1">
              <a:lnSpc>
                <a:spcPts val="4945"/>
              </a:lnSpc>
              <a:buFont typeface="Arial"/>
              <a:buChar char="•"/>
            </a:pPr>
            <a:r>
              <a:rPr lang="en-US" sz="3532">
                <a:solidFill>
                  <a:srgbClr val="000000"/>
                </a:solidFill>
                <a:latin typeface="DM Sans"/>
              </a:rPr>
              <a:t>Sintaxis legible y clara.</a:t>
            </a:r>
          </a:p>
          <a:p>
            <a:pPr marL="762608" indent="-381304" lvl="1">
              <a:lnSpc>
                <a:spcPts val="4945"/>
              </a:lnSpc>
              <a:buFont typeface="Arial"/>
              <a:buChar char="•"/>
            </a:pPr>
            <a:r>
              <a:rPr lang="en-US" sz="3532">
                <a:solidFill>
                  <a:srgbClr val="000000"/>
                </a:solidFill>
                <a:latin typeface="DM Sans"/>
              </a:rPr>
              <a:t>Tipado dinámico.</a:t>
            </a:r>
          </a:p>
          <a:p>
            <a:pPr marL="762608" indent="-381304" lvl="1">
              <a:lnSpc>
                <a:spcPts val="4945"/>
              </a:lnSpc>
              <a:buFont typeface="Arial"/>
              <a:buChar char="•"/>
            </a:pPr>
            <a:r>
              <a:rPr lang="en-US" sz="3532">
                <a:solidFill>
                  <a:srgbClr val="000000"/>
                </a:solidFill>
                <a:latin typeface="DM Sans"/>
              </a:rPr>
              <a:t>Amplia biblioteca estándar</a:t>
            </a:r>
          </a:p>
          <a:p>
            <a:pPr marL="762608" indent="-381304" lvl="1">
              <a:lnSpc>
                <a:spcPts val="4945"/>
              </a:lnSpc>
              <a:buFont typeface="Arial"/>
              <a:buChar char="•"/>
            </a:pPr>
            <a:r>
              <a:rPr lang="en-US" sz="3532">
                <a:solidFill>
                  <a:srgbClr val="000000"/>
                </a:solidFill>
                <a:latin typeface="DM Sans"/>
              </a:rPr>
              <a:t>Lenguaje interpretado de alto nivel.</a:t>
            </a:r>
          </a:p>
        </p:txBody>
      </p:sp>
      <p:sp>
        <p:nvSpPr>
          <p:cNvPr name="AutoShape 5" id="5"/>
          <p:cNvSpPr/>
          <p:nvPr/>
        </p:nvSpPr>
        <p:spPr>
          <a:xfrm>
            <a:off x="710758" y="2047875"/>
            <a:ext cx="17102772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" id="6"/>
          <p:cNvSpPr txBox="true"/>
          <p:nvPr/>
        </p:nvSpPr>
        <p:spPr>
          <a:xfrm rot="0">
            <a:off x="8826057" y="3640288"/>
            <a:ext cx="9144000" cy="36917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62608" indent="-381304" lvl="1">
              <a:lnSpc>
                <a:spcPts val="4945"/>
              </a:lnSpc>
              <a:buFont typeface="Arial"/>
              <a:buChar char="•"/>
            </a:pPr>
            <a:r>
              <a:rPr lang="en-US" sz="3532">
                <a:solidFill>
                  <a:srgbClr val="000000"/>
                </a:solidFill>
                <a:latin typeface="DM Sans"/>
              </a:rPr>
              <a:t>Enfoque en simplicidad y facilidad de aprendizaje.</a:t>
            </a:r>
          </a:p>
          <a:p>
            <a:pPr marL="762608" indent="-381304" lvl="1">
              <a:lnSpc>
                <a:spcPts val="4945"/>
              </a:lnSpc>
              <a:buFont typeface="Arial"/>
              <a:buChar char="•"/>
            </a:pPr>
            <a:r>
              <a:rPr lang="en-US" sz="3532">
                <a:solidFill>
                  <a:srgbClr val="000000"/>
                </a:solidFill>
                <a:latin typeface="DM Sans"/>
              </a:rPr>
              <a:t>Amplia comunidad y abundante documentación.</a:t>
            </a:r>
          </a:p>
          <a:p>
            <a:pPr marL="762608" indent="-381304" lvl="1">
              <a:lnSpc>
                <a:spcPts val="4945"/>
              </a:lnSpc>
              <a:buFont typeface="Arial"/>
              <a:buChar char="•"/>
            </a:pPr>
            <a:r>
              <a:rPr lang="en-US" sz="3532">
                <a:solidFill>
                  <a:srgbClr val="000000"/>
                </a:solidFill>
                <a:latin typeface="DM Sans"/>
              </a:rPr>
              <a:t>Uso de identación en lugar de llaves para definir bloques de código.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6771129" y="1226944"/>
            <a:ext cx="867652" cy="631139"/>
          </a:xfrm>
          <a:custGeom>
            <a:avLst/>
            <a:gdLst/>
            <a:ahLst/>
            <a:cxnLst/>
            <a:rect r="r" b="b" t="t" l="l"/>
            <a:pathLst>
              <a:path h="631139" w="867652">
                <a:moveTo>
                  <a:pt x="0" y="0"/>
                </a:moveTo>
                <a:lnTo>
                  <a:pt x="867652" y="0"/>
                </a:lnTo>
                <a:lnTo>
                  <a:pt x="867652" y="631138"/>
                </a:lnTo>
                <a:lnTo>
                  <a:pt x="0" y="6311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B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4780159">
            <a:off x="8483126" y="-1234982"/>
            <a:ext cx="15529570" cy="15335451"/>
          </a:xfrm>
          <a:custGeom>
            <a:avLst/>
            <a:gdLst/>
            <a:ahLst/>
            <a:cxnLst/>
            <a:rect r="r" b="b" t="t" l="l"/>
            <a:pathLst>
              <a:path h="15335451" w="15529570">
                <a:moveTo>
                  <a:pt x="0" y="0"/>
                </a:moveTo>
                <a:lnTo>
                  <a:pt x="15529571" y="0"/>
                </a:lnTo>
                <a:lnTo>
                  <a:pt x="15529571" y="15335451"/>
                </a:lnTo>
                <a:lnTo>
                  <a:pt x="0" y="1533545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flipV="true">
            <a:off x="3018771" y="1850006"/>
            <a:ext cx="12250459" cy="20512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2889485" y="2623687"/>
            <a:ext cx="4480432" cy="5601231"/>
          </a:xfrm>
          <a:custGeom>
            <a:avLst/>
            <a:gdLst/>
            <a:ahLst/>
            <a:cxnLst/>
            <a:rect r="r" b="b" t="t" l="l"/>
            <a:pathLst>
              <a:path h="5601231" w="4480432">
                <a:moveTo>
                  <a:pt x="0" y="0"/>
                </a:moveTo>
                <a:lnTo>
                  <a:pt x="4480432" y="0"/>
                </a:lnTo>
                <a:lnTo>
                  <a:pt x="4480432" y="5601231"/>
                </a:lnTo>
                <a:lnTo>
                  <a:pt x="0" y="560123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379249" y="683212"/>
            <a:ext cx="11398151" cy="1019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083"/>
              </a:lnSpc>
              <a:spcBef>
                <a:spcPct val="0"/>
              </a:spcBef>
            </a:pPr>
            <a:r>
              <a:rPr lang="en-US" sz="6736">
                <a:solidFill>
                  <a:srgbClr val="000000"/>
                </a:solidFill>
                <a:latin typeface="DM Sans Bold"/>
              </a:rPr>
              <a:t>Java - Contexto Histórico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378783" y="2898867"/>
            <a:ext cx="10573722" cy="44321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84198" indent="-392099" lvl="1">
              <a:lnSpc>
                <a:spcPts val="5085"/>
              </a:lnSpc>
              <a:buFont typeface="Arial"/>
              <a:buChar char="•"/>
            </a:pPr>
            <a:r>
              <a:rPr lang="en-US" sz="3632">
                <a:solidFill>
                  <a:srgbClr val="000000"/>
                </a:solidFill>
                <a:latin typeface="DM Sans"/>
              </a:rPr>
              <a:t>Creado por James Gosling en 1990</a:t>
            </a:r>
          </a:p>
          <a:p>
            <a:pPr marL="784198" indent="-392099" lvl="1">
              <a:lnSpc>
                <a:spcPts val="5085"/>
              </a:lnSpc>
              <a:buFont typeface="Arial"/>
              <a:buChar char="•"/>
            </a:pPr>
            <a:r>
              <a:rPr lang="en-US" sz="3632">
                <a:solidFill>
                  <a:srgbClr val="000000"/>
                </a:solidFill>
                <a:latin typeface="DM Sans"/>
              </a:rPr>
              <a:t>Inicialmente estaba pensado para la electrónica (OAK).</a:t>
            </a:r>
          </a:p>
          <a:p>
            <a:pPr marL="784198" indent="-392099" lvl="1">
              <a:lnSpc>
                <a:spcPts val="5085"/>
              </a:lnSpc>
              <a:buFont typeface="Arial"/>
              <a:buChar char="•"/>
            </a:pPr>
            <a:r>
              <a:rPr lang="en-US" sz="3632">
                <a:solidFill>
                  <a:srgbClr val="000000"/>
                </a:solidFill>
                <a:latin typeface="DM Sans"/>
              </a:rPr>
              <a:t>Se relanza como JAVA en 1995 incorporando el paradigma de objetos y las máquinas virtuales.</a:t>
            </a:r>
          </a:p>
          <a:p>
            <a:pPr marL="784198" indent="-392099" lvl="1">
              <a:lnSpc>
                <a:spcPts val="5085"/>
              </a:lnSpc>
              <a:buFont typeface="Arial"/>
              <a:buChar char="•"/>
            </a:pPr>
            <a:r>
              <a:rPr lang="en-US" sz="3632">
                <a:solidFill>
                  <a:srgbClr val="000000"/>
                </a:solidFill>
                <a:latin typeface="DM Sans"/>
              </a:rPr>
              <a:t>Se adaptó para su uso web.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4165528" y="885042"/>
            <a:ext cx="738591" cy="738591"/>
          </a:xfrm>
          <a:custGeom>
            <a:avLst/>
            <a:gdLst/>
            <a:ahLst/>
            <a:cxnLst/>
            <a:rect r="r" b="b" t="t" l="l"/>
            <a:pathLst>
              <a:path h="738591" w="738591">
                <a:moveTo>
                  <a:pt x="0" y="0"/>
                </a:moveTo>
                <a:lnTo>
                  <a:pt x="738592" y="0"/>
                </a:lnTo>
                <a:lnTo>
                  <a:pt x="738592" y="738591"/>
                </a:lnTo>
                <a:lnTo>
                  <a:pt x="0" y="73859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B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3692056">
            <a:off x="-2173108" y="713704"/>
            <a:ext cx="15529570" cy="15335451"/>
          </a:xfrm>
          <a:custGeom>
            <a:avLst/>
            <a:gdLst/>
            <a:ahLst/>
            <a:cxnLst/>
            <a:rect r="r" b="b" t="t" l="l"/>
            <a:pathLst>
              <a:path h="15335451" w="15529570">
                <a:moveTo>
                  <a:pt x="0" y="0"/>
                </a:moveTo>
                <a:lnTo>
                  <a:pt x="15529570" y="0"/>
                </a:lnTo>
                <a:lnTo>
                  <a:pt x="15529570" y="15335451"/>
                </a:lnTo>
                <a:lnTo>
                  <a:pt x="0" y="1533545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344549" y="586862"/>
            <a:ext cx="14593974" cy="1019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063"/>
              </a:lnSpc>
              <a:spcBef>
                <a:spcPct val="0"/>
              </a:spcBef>
            </a:pPr>
            <a:r>
              <a:rPr lang="en-US" sz="6719">
                <a:solidFill>
                  <a:srgbClr val="000000"/>
                </a:solidFill>
                <a:latin typeface="DM Sans Bold"/>
              </a:rPr>
              <a:t>Principales Características de Java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243788" y="2492365"/>
            <a:ext cx="13800424" cy="39152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805787" indent="-402894" lvl="1">
              <a:lnSpc>
                <a:spcPts val="5225"/>
              </a:lnSpc>
              <a:buFont typeface="Arial"/>
              <a:buChar char="•"/>
            </a:pPr>
            <a:r>
              <a:rPr lang="en-US" sz="3732">
                <a:solidFill>
                  <a:srgbClr val="000000"/>
                </a:solidFill>
                <a:latin typeface="DM Sans"/>
              </a:rPr>
              <a:t>Lenguaje de tipo interpretado, pero no tanto</a:t>
            </a:r>
          </a:p>
          <a:p>
            <a:pPr marL="805787" indent="-402894" lvl="1">
              <a:lnSpc>
                <a:spcPts val="5225"/>
              </a:lnSpc>
              <a:buFont typeface="Arial"/>
              <a:buChar char="•"/>
            </a:pPr>
            <a:r>
              <a:rPr lang="en-US" sz="3732">
                <a:solidFill>
                  <a:srgbClr val="000000"/>
                </a:solidFill>
                <a:latin typeface="DM Sans"/>
              </a:rPr>
              <a:t>Robusto</a:t>
            </a:r>
          </a:p>
          <a:p>
            <a:pPr marL="805787" indent="-402894" lvl="1">
              <a:lnSpc>
                <a:spcPts val="5225"/>
              </a:lnSpc>
              <a:buFont typeface="Arial"/>
              <a:buChar char="•"/>
            </a:pPr>
            <a:r>
              <a:rPr lang="en-US" sz="3732">
                <a:solidFill>
                  <a:srgbClr val="000000"/>
                </a:solidFill>
                <a:latin typeface="DM Sans"/>
              </a:rPr>
              <a:t>Intuitivo y de fácil aprendizaje</a:t>
            </a:r>
          </a:p>
          <a:p>
            <a:pPr marL="805787" indent="-402894" lvl="1">
              <a:lnSpc>
                <a:spcPts val="5225"/>
              </a:lnSpc>
              <a:buFont typeface="Arial"/>
              <a:buChar char="•"/>
            </a:pPr>
            <a:r>
              <a:rPr lang="en-US" sz="3732">
                <a:solidFill>
                  <a:srgbClr val="000000"/>
                </a:solidFill>
                <a:latin typeface="DM Sans"/>
              </a:rPr>
              <a:t>Multihilo</a:t>
            </a:r>
          </a:p>
          <a:p>
            <a:pPr marL="805787" indent="-402894" lvl="1">
              <a:lnSpc>
                <a:spcPts val="5225"/>
              </a:lnSpc>
              <a:buFont typeface="Arial"/>
              <a:buChar char="•"/>
            </a:pPr>
            <a:r>
              <a:rPr lang="en-US" sz="3732">
                <a:solidFill>
                  <a:srgbClr val="000000"/>
                </a:solidFill>
                <a:latin typeface="DM Sans"/>
              </a:rPr>
              <a:t>Primer lenguaje multiplataforma de la historia</a:t>
            </a:r>
          </a:p>
          <a:p>
            <a:pPr marL="805787" indent="-402894" lvl="1">
              <a:lnSpc>
                <a:spcPts val="5225"/>
              </a:lnSpc>
              <a:buFont typeface="Arial"/>
              <a:buChar char="•"/>
            </a:pPr>
            <a:r>
              <a:rPr lang="en-US" sz="3732">
                <a:solidFill>
                  <a:srgbClr val="000000"/>
                </a:solidFill>
                <a:latin typeface="DM Sans"/>
              </a:rPr>
              <a:t>100% portable</a:t>
            </a:r>
          </a:p>
        </p:txBody>
      </p:sp>
      <p:sp>
        <p:nvSpPr>
          <p:cNvPr name="AutoShape 5" id="5"/>
          <p:cNvSpPr/>
          <p:nvPr/>
        </p:nvSpPr>
        <p:spPr>
          <a:xfrm>
            <a:off x="1173888" y="1606037"/>
            <a:ext cx="15944491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6059379" y="774908"/>
            <a:ext cx="884072" cy="643082"/>
          </a:xfrm>
          <a:custGeom>
            <a:avLst/>
            <a:gdLst/>
            <a:ahLst/>
            <a:cxnLst/>
            <a:rect r="r" b="b" t="t" l="l"/>
            <a:pathLst>
              <a:path h="643082" w="884072">
                <a:moveTo>
                  <a:pt x="0" y="0"/>
                </a:moveTo>
                <a:lnTo>
                  <a:pt x="884072" y="0"/>
                </a:lnTo>
                <a:lnTo>
                  <a:pt x="884072" y="643082"/>
                </a:lnTo>
                <a:lnTo>
                  <a:pt x="0" y="64308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7777" r="0" b="-37777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078195" y="1320555"/>
            <a:ext cx="7108193" cy="1304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200"/>
              </a:lnSpc>
              <a:spcBef>
                <a:spcPct val="0"/>
              </a:spcBef>
            </a:pPr>
            <a:r>
              <a:rPr lang="en-US" sz="8500">
                <a:solidFill>
                  <a:srgbClr val="000000"/>
                </a:solidFill>
                <a:latin typeface="Open Sans Bold"/>
              </a:rPr>
              <a:t>Benchmark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6143385" y="4032292"/>
            <a:ext cx="4977812" cy="1723696"/>
            <a:chOff x="0" y="0"/>
            <a:chExt cx="6637083" cy="2298262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0" y="0"/>
              <a:ext cx="6637083" cy="2298262"/>
              <a:chOff x="0" y="0"/>
              <a:chExt cx="6427170" cy="2225574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6427170" cy="2225574"/>
              </a:xfrm>
              <a:custGeom>
                <a:avLst/>
                <a:gdLst/>
                <a:ahLst/>
                <a:cxnLst/>
                <a:rect r="r" b="b" t="t" l="l"/>
                <a:pathLst>
                  <a:path h="2225574" w="6427170">
                    <a:moveTo>
                      <a:pt x="5457525" y="0"/>
                    </a:moveTo>
                    <a:lnTo>
                      <a:pt x="969645" y="0"/>
                    </a:lnTo>
                    <a:cubicBezTo>
                      <a:pt x="434975" y="0"/>
                      <a:pt x="0" y="434975"/>
                      <a:pt x="0" y="1112787"/>
                    </a:cubicBezTo>
                    <a:cubicBezTo>
                      <a:pt x="0" y="1790599"/>
                      <a:pt x="434975" y="2225574"/>
                      <a:pt x="969645" y="2225574"/>
                    </a:cubicBezTo>
                    <a:lnTo>
                      <a:pt x="5457525" y="2225574"/>
                    </a:lnTo>
                    <a:cubicBezTo>
                      <a:pt x="5992195" y="2225574"/>
                      <a:pt x="6427170" y="1790599"/>
                      <a:pt x="6427170" y="1112787"/>
                    </a:cubicBezTo>
                    <a:cubicBezTo>
                      <a:pt x="6427170" y="434975"/>
                      <a:pt x="5992195" y="0"/>
                      <a:pt x="5457525" y="0"/>
                    </a:cubicBezTo>
                    <a:moveTo>
                      <a:pt x="5457525" y="2200174"/>
                    </a:moveTo>
                    <a:lnTo>
                      <a:pt x="969645" y="2200174"/>
                    </a:lnTo>
                    <a:cubicBezTo>
                      <a:pt x="448945" y="2200174"/>
                      <a:pt x="25400" y="1776629"/>
                      <a:pt x="25400" y="1112787"/>
                    </a:cubicBezTo>
                    <a:cubicBezTo>
                      <a:pt x="25400" y="448945"/>
                      <a:pt x="448945" y="25400"/>
                      <a:pt x="969645" y="25400"/>
                    </a:cubicBezTo>
                    <a:lnTo>
                      <a:pt x="5457525" y="25400"/>
                    </a:lnTo>
                    <a:cubicBezTo>
                      <a:pt x="5978225" y="25400"/>
                      <a:pt x="6401770" y="448945"/>
                      <a:pt x="6401770" y="1112787"/>
                    </a:cubicBezTo>
                    <a:cubicBezTo>
                      <a:pt x="6401770" y="1776629"/>
                      <a:pt x="5978225" y="2200174"/>
                      <a:pt x="5457525" y="2200174"/>
                    </a:cubicBezTo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name="TextBox 7" id="7"/>
            <p:cNvSpPr txBox="true"/>
            <p:nvPr/>
          </p:nvSpPr>
          <p:spPr>
            <a:xfrm rot="0">
              <a:off x="525656" y="524915"/>
              <a:ext cx="5585770" cy="11150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7304"/>
                </a:lnSpc>
                <a:spcBef>
                  <a:spcPct val="0"/>
                </a:spcBef>
              </a:pPr>
              <a:r>
                <a:rPr lang="en-US" sz="4869">
                  <a:solidFill>
                    <a:srgbClr val="000000"/>
                  </a:solidFill>
                  <a:latin typeface="Open Sans"/>
                </a:rPr>
                <a:t>Python vs Java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5140962" y="6882994"/>
            <a:ext cx="6982658" cy="2073926"/>
            <a:chOff x="0" y="0"/>
            <a:chExt cx="9310211" cy="2765235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0" y="0"/>
              <a:ext cx="9310211" cy="2765235"/>
              <a:chOff x="0" y="0"/>
              <a:chExt cx="10184952" cy="3025043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10184953" cy="3025043"/>
              </a:xfrm>
              <a:custGeom>
                <a:avLst/>
                <a:gdLst/>
                <a:ahLst/>
                <a:cxnLst/>
                <a:rect r="r" b="b" t="t" l="l"/>
                <a:pathLst>
                  <a:path h="3025043" w="10184953">
                    <a:moveTo>
                      <a:pt x="9215307" y="0"/>
                    </a:moveTo>
                    <a:lnTo>
                      <a:pt x="969645" y="0"/>
                    </a:lnTo>
                    <a:cubicBezTo>
                      <a:pt x="434975" y="0"/>
                      <a:pt x="0" y="434975"/>
                      <a:pt x="0" y="1512521"/>
                    </a:cubicBezTo>
                    <a:cubicBezTo>
                      <a:pt x="0" y="2590068"/>
                      <a:pt x="434975" y="3025043"/>
                      <a:pt x="969645" y="3025043"/>
                    </a:cubicBezTo>
                    <a:lnTo>
                      <a:pt x="9215307" y="3025043"/>
                    </a:lnTo>
                    <a:cubicBezTo>
                      <a:pt x="9749978" y="3025043"/>
                      <a:pt x="10184953" y="2590068"/>
                      <a:pt x="10184953" y="1512521"/>
                    </a:cubicBezTo>
                    <a:cubicBezTo>
                      <a:pt x="10184953" y="434975"/>
                      <a:pt x="9749978" y="0"/>
                      <a:pt x="9215307" y="0"/>
                    </a:cubicBezTo>
                    <a:moveTo>
                      <a:pt x="9215307" y="2999643"/>
                    </a:moveTo>
                    <a:lnTo>
                      <a:pt x="969645" y="2999643"/>
                    </a:lnTo>
                    <a:cubicBezTo>
                      <a:pt x="448945" y="2999643"/>
                      <a:pt x="25400" y="2576098"/>
                      <a:pt x="25400" y="1512521"/>
                    </a:cubicBezTo>
                    <a:cubicBezTo>
                      <a:pt x="25400" y="448945"/>
                      <a:pt x="448945" y="25400"/>
                      <a:pt x="969645" y="25400"/>
                    </a:cubicBezTo>
                    <a:lnTo>
                      <a:pt x="9215307" y="25400"/>
                    </a:lnTo>
                    <a:cubicBezTo>
                      <a:pt x="9736007" y="25400"/>
                      <a:pt x="10159553" y="448945"/>
                      <a:pt x="10159553" y="1512521"/>
                    </a:cubicBezTo>
                    <a:cubicBezTo>
                      <a:pt x="10159553" y="2576098"/>
                      <a:pt x="9736007" y="2999643"/>
                      <a:pt x="9215307" y="2999643"/>
                    </a:cubicBezTo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name="TextBox 11" id="11"/>
            <p:cNvSpPr txBox="true"/>
            <p:nvPr/>
          </p:nvSpPr>
          <p:spPr>
            <a:xfrm rot="0">
              <a:off x="737368" y="487448"/>
              <a:ext cx="7835476" cy="169508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5260"/>
                </a:lnSpc>
                <a:spcBef>
                  <a:spcPct val="0"/>
                </a:spcBef>
              </a:pPr>
              <a:r>
                <a:rPr lang="en-US" sz="3507">
                  <a:solidFill>
                    <a:srgbClr val="000000"/>
                  </a:solidFill>
                  <a:latin typeface="Open Sans Italics"/>
                </a:rPr>
                <a:t>Algoritmo de Ordenamiento por inserción</a:t>
              </a: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12123621" y="1481514"/>
            <a:ext cx="790416" cy="992531"/>
          </a:xfrm>
          <a:custGeom>
            <a:avLst/>
            <a:gdLst/>
            <a:ahLst/>
            <a:cxnLst/>
            <a:rect r="r" b="b" t="t" l="l"/>
            <a:pathLst>
              <a:path h="992531" w="790416">
                <a:moveTo>
                  <a:pt x="0" y="0"/>
                </a:moveTo>
                <a:lnTo>
                  <a:pt x="790416" y="0"/>
                </a:lnTo>
                <a:lnTo>
                  <a:pt x="790416" y="992532"/>
                </a:lnTo>
                <a:lnTo>
                  <a:pt x="0" y="9925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3" id="13"/>
          <p:cNvSpPr/>
          <p:nvPr/>
        </p:nvSpPr>
        <p:spPr>
          <a:xfrm>
            <a:off x="4868323" y="2701680"/>
            <a:ext cx="8551354" cy="4762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B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6048134">
            <a:off x="288198" y="-3395249"/>
            <a:ext cx="15136400" cy="16954423"/>
          </a:xfrm>
          <a:custGeom>
            <a:avLst/>
            <a:gdLst/>
            <a:ahLst/>
            <a:cxnLst/>
            <a:rect r="r" b="b" t="t" l="l"/>
            <a:pathLst>
              <a:path h="16954423" w="15136400">
                <a:moveTo>
                  <a:pt x="15136400" y="0"/>
                </a:moveTo>
                <a:lnTo>
                  <a:pt x="0" y="0"/>
                </a:lnTo>
                <a:lnTo>
                  <a:pt x="0" y="16954423"/>
                </a:lnTo>
                <a:lnTo>
                  <a:pt x="15136400" y="16954423"/>
                </a:lnTo>
                <a:lnTo>
                  <a:pt x="15136400" y="0"/>
                </a:lnTo>
                <a:close/>
              </a:path>
            </a:pathLst>
          </a:custGeom>
          <a:blipFill>
            <a:blip r:embed="rId2"/>
            <a:stretch>
              <a:fillRect l="-4185" t="0" r="-4185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4464299" y="1832081"/>
            <a:ext cx="10210686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392375" y="2508694"/>
            <a:ext cx="7034219" cy="7162604"/>
          </a:xfrm>
          <a:custGeom>
            <a:avLst/>
            <a:gdLst/>
            <a:ahLst/>
            <a:cxnLst/>
            <a:rect r="r" b="b" t="t" l="l"/>
            <a:pathLst>
              <a:path h="7162604" w="7034219">
                <a:moveTo>
                  <a:pt x="0" y="0"/>
                </a:moveTo>
                <a:lnTo>
                  <a:pt x="7034218" y="0"/>
                </a:lnTo>
                <a:lnTo>
                  <a:pt x="7034218" y="7162605"/>
                </a:lnTo>
                <a:lnTo>
                  <a:pt x="0" y="716260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43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005132" y="2401290"/>
            <a:ext cx="7034219" cy="7377413"/>
          </a:xfrm>
          <a:custGeom>
            <a:avLst/>
            <a:gdLst/>
            <a:ahLst/>
            <a:cxnLst/>
            <a:rect r="r" b="b" t="t" l="l"/>
            <a:pathLst>
              <a:path h="7377413" w="7034219">
                <a:moveTo>
                  <a:pt x="0" y="0"/>
                </a:moveTo>
                <a:lnTo>
                  <a:pt x="7034219" y="0"/>
                </a:lnTo>
                <a:lnTo>
                  <a:pt x="7034219" y="7377413"/>
                </a:lnTo>
                <a:lnTo>
                  <a:pt x="0" y="737741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571" r="0" b="-1571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909484" y="664514"/>
            <a:ext cx="8469032" cy="1019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040"/>
              </a:lnSpc>
              <a:spcBef>
                <a:spcPct val="0"/>
              </a:spcBef>
            </a:pPr>
            <a:r>
              <a:rPr lang="en-US" sz="6700">
                <a:solidFill>
                  <a:srgbClr val="000000"/>
                </a:solidFill>
                <a:latin typeface="DM Sans Bold"/>
              </a:rPr>
              <a:t>Algoritmos a testear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3522241" y="794293"/>
            <a:ext cx="782376" cy="759616"/>
          </a:xfrm>
          <a:custGeom>
            <a:avLst/>
            <a:gdLst/>
            <a:ahLst/>
            <a:cxnLst/>
            <a:rect r="r" b="b" t="t" l="l"/>
            <a:pathLst>
              <a:path h="759616" w="782376">
                <a:moveTo>
                  <a:pt x="0" y="0"/>
                </a:moveTo>
                <a:lnTo>
                  <a:pt x="782377" y="0"/>
                </a:lnTo>
                <a:lnTo>
                  <a:pt x="782377" y="759617"/>
                </a:lnTo>
                <a:lnTo>
                  <a:pt x="0" y="75961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7777" r="0" b="-37777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006646" y="6374577"/>
            <a:ext cx="12091926" cy="781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00"/>
              </a:lnSpc>
              <a:spcBef>
                <a:spcPct val="0"/>
              </a:spcBef>
            </a:pPr>
            <a:r>
              <a:rPr lang="en-US" sz="4500">
                <a:solidFill>
                  <a:srgbClr val="000000"/>
                </a:solidFill>
                <a:latin typeface="DM Sans Italics"/>
              </a:rPr>
              <a:t> 2</a:t>
            </a:r>
            <a:r>
              <a:rPr lang="en-US" sz="4500">
                <a:solidFill>
                  <a:srgbClr val="000000"/>
                </a:solidFill>
                <a:latin typeface="DM Sans Italics"/>
              </a:rPr>
              <a:t>3290501 nanosegundos / 0.0232 segundos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124265" y="3783789"/>
            <a:ext cx="11786197" cy="781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00"/>
              </a:lnSpc>
              <a:spcBef>
                <a:spcPct val="0"/>
              </a:spcBef>
            </a:pPr>
            <a:r>
              <a:rPr lang="en-US" sz="4500">
                <a:solidFill>
                  <a:srgbClr val="000000"/>
                </a:solidFill>
                <a:latin typeface="DM Sans Italics"/>
              </a:rPr>
              <a:t>5181092500 nanosegundos / 5.181 segundos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296486" y="3593301"/>
            <a:ext cx="2710160" cy="10286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000000"/>
                </a:solidFill>
                <a:latin typeface="Open Sans"/>
              </a:rPr>
              <a:t>Python: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371025" y="6126939"/>
            <a:ext cx="1635621" cy="10286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000000"/>
                </a:solidFill>
                <a:latin typeface="Open Sans"/>
              </a:rPr>
              <a:t>Java: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948487" y="1074076"/>
            <a:ext cx="10391026" cy="1019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073"/>
              </a:lnSpc>
              <a:spcBef>
                <a:spcPct val="0"/>
              </a:spcBef>
            </a:pPr>
            <a:r>
              <a:rPr lang="en-US" sz="6727">
                <a:solidFill>
                  <a:srgbClr val="000000"/>
                </a:solidFill>
                <a:latin typeface="DM Sans Bold"/>
              </a:rPr>
              <a:t>Runtimes del benchmark </a:t>
            </a:r>
          </a:p>
        </p:txBody>
      </p:sp>
      <p:sp>
        <p:nvSpPr>
          <p:cNvPr name="AutoShape 8" id="8"/>
          <p:cNvSpPr/>
          <p:nvPr/>
        </p:nvSpPr>
        <p:spPr>
          <a:xfrm flipV="true">
            <a:off x="3729749" y="2265359"/>
            <a:ext cx="11762158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14465830" y="1246799"/>
            <a:ext cx="676188" cy="673729"/>
          </a:xfrm>
          <a:custGeom>
            <a:avLst/>
            <a:gdLst/>
            <a:ahLst/>
            <a:cxnLst/>
            <a:rect r="r" b="b" t="t" l="l"/>
            <a:pathLst>
              <a:path h="673729" w="676188">
                <a:moveTo>
                  <a:pt x="0" y="0"/>
                </a:moveTo>
                <a:lnTo>
                  <a:pt x="676188" y="0"/>
                </a:lnTo>
                <a:lnTo>
                  <a:pt x="676188" y="673729"/>
                </a:lnTo>
                <a:lnTo>
                  <a:pt x="0" y="67372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DAFsTjUTKwI</dc:identifier>
  <dcterms:modified xsi:type="dcterms:W3CDTF">2011-08-01T06:04:30Z</dcterms:modified>
  <cp:revision>1</cp:revision>
  <dc:title>TP 1 Sintaxis</dc:title>
</cp:coreProperties>
</file>